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3"/>
  </p:notesMasterIdLst>
  <p:sldIdLst>
    <p:sldId id="258" r:id="rId2"/>
  </p:sldIdLst>
  <p:sldSz cx="1800066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C7373"/>
    <a:srgbClr val="DCDEE0"/>
    <a:srgbClr val="C40F0F"/>
    <a:srgbClr val="223C75"/>
    <a:srgbClr val="22355F"/>
    <a:srgbClr val="20325E"/>
    <a:srgbClr val="223B7B"/>
    <a:srgbClr val="A7CBEB"/>
    <a:srgbClr val="C3D7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84" autoAdjust="0"/>
    <p:restoredTop sz="89136" autoAdjust="0"/>
  </p:normalViewPr>
  <p:slideViewPr>
    <p:cSldViewPr snapToGrid="0">
      <p:cViewPr>
        <p:scale>
          <a:sx n="25" d="100"/>
          <a:sy n="25" d="100"/>
        </p:scale>
        <p:origin x="2707" y="77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20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168FB-76BD-4A11-8382-6AE031CE9116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878138" y="1143000"/>
            <a:ext cx="1101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5E58A-3056-4BF6-BBEF-D2CA2B7B28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54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1pPr>
    <a:lvl2pPr marL="1658904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2pPr>
    <a:lvl3pPr marL="3317809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3pPr>
    <a:lvl4pPr marL="4976713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4pPr>
    <a:lvl5pPr marL="6635618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5pPr>
    <a:lvl6pPr marL="8294522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6pPr>
    <a:lvl7pPr marL="9953427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7pPr>
    <a:lvl8pPr marL="11612331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8pPr>
    <a:lvl9pPr marL="13271236" algn="l" defTabSz="3317809" rtl="0" eaLnBrk="1" latinLnBrk="0" hangingPunct="1">
      <a:defRPr sz="43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8248329"/>
            <a:ext cx="15300564" cy="17546649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26471644"/>
            <a:ext cx="13500497" cy="12168318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11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79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2683331"/>
            <a:ext cx="3881393" cy="427116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2683331"/>
            <a:ext cx="11419171" cy="4271162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15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fanliyuan\Desktop\Hikvision Logo-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9508" y="643122"/>
            <a:ext cx="5197097" cy="102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06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88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12565002"/>
            <a:ext cx="15525572" cy="20964976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33728315"/>
            <a:ext cx="15525572" cy="11024985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07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13416653"/>
            <a:ext cx="7650282" cy="3197830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13416653"/>
            <a:ext cx="7650282" cy="3197830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27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683342"/>
            <a:ext cx="15525572" cy="974166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12354992"/>
            <a:ext cx="7615123" cy="6054990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18409982"/>
            <a:ext cx="7615123" cy="2707831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12354992"/>
            <a:ext cx="7652626" cy="6054990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18409982"/>
            <a:ext cx="7652626" cy="2707831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07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53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91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3359997"/>
            <a:ext cx="5805682" cy="11759988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7256671"/>
            <a:ext cx="9112836" cy="35816631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5119985"/>
            <a:ext cx="5805682" cy="2801164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152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3359997"/>
            <a:ext cx="5805682" cy="11759988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7256671"/>
            <a:ext cx="9112836" cy="35816631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5119985"/>
            <a:ext cx="5805682" cy="2801164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8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2683342"/>
            <a:ext cx="15525572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13416653"/>
            <a:ext cx="15525572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46713298"/>
            <a:ext cx="405014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E3659-D12A-4560-9181-98D7FA39C4FD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46713298"/>
            <a:ext cx="607522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46713298"/>
            <a:ext cx="405014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F9A73-449B-49DE-85DA-18A83F665E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6" y="8"/>
            <a:ext cx="18000663" cy="1470151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80000"/>
                </a:schemeClr>
              </a:gs>
              <a:gs pos="76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38"/>
          </a:p>
        </p:txBody>
      </p:sp>
    </p:spTree>
    <p:extLst>
      <p:ext uri="{BB962C8B-B14F-4D97-AF65-F5344CB8AC3E}">
        <p14:creationId xmlns:p14="http://schemas.microsoft.com/office/powerpoint/2010/main" val="68853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图片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728" y="42260728"/>
            <a:ext cx="8594935" cy="8063022"/>
          </a:xfrm>
          <a:prstGeom prst="rect">
            <a:avLst/>
          </a:prstGeom>
        </p:spPr>
      </p:pic>
      <p:sp>
        <p:nvSpPr>
          <p:cNvPr id="77" name="iSļïḑê">
            <a:extLst>
              <a:ext uri="{FF2B5EF4-FFF2-40B4-BE49-F238E27FC236}">
                <a16:creationId xmlns:a16="http://schemas.microsoft.com/office/drawing/2014/main" id="{CA9E661A-B3D1-E1A9-3EC5-23B69483E017}"/>
              </a:ext>
            </a:extLst>
          </p:cNvPr>
          <p:cNvSpPr txBox="1"/>
          <p:nvPr/>
        </p:nvSpPr>
        <p:spPr>
          <a:xfrm>
            <a:off x="1889591" y="2815786"/>
            <a:ext cx="143724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3765">
              <a:buSzPct val="25000"/>
              <a:defRPr/>
            </a:pPr>
            <a:r>
              <a:rPr lang="en-US" altLang="zh-CN" sz="10000" cap="all" dirty="0" smtClean="0">
                <a:solidFill>
                  <a:srgbClr val="C00000"/>
                </a:solidFill>
                <a:latin typeface="Helvetica Now Text Black" panose="020B0A04030202020204" pitchFamily="34" charset="0"/>
                <a:cs typeface="Calibri" panose="020F0502020204030204" pitchFamily="34" charset="0"/>
              </a:rPr>
              <a:t>How to</a:t>
            </a:r>
            <a:endParaRPr kumimoji="0" lang="en-US" altLang="zh-CN" sz="10000" i="0" u="none" strike="noStrike" kern="1200" cap="all" spc="0" normalizeH="0" noProof="0" dirty="0" smtClean="0">
              <a:ln>
                <a:noFill/>
              </a:ln>
              <a:solidFill>
                <a:srgbClr val="C00000"/>
              </a:solidFill>
              <a:uLnTx/>
              <a:uFillTx/>
              <a:latin typeface="Helvetica Now Text Black" panose="020B0A0403020202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1889590" y="4616680"/>
            <a:ext cx="1639840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8800" b="1" dirty="0" smtClean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Add </a:t>
            </a:r>
            <a:r>
              <a:rPr lang="en-US" altLang="zh-CN" sz="8800" b="1" dirty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D</a:t>
            </a:r>
            <a:r>
              <a:rPr lang="en-US" altLang="zh-CN" sz="8800" b="1" dirty="0" smtClean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oor </a:t>
            </a:r>
            <a:r>
              <a:rPr lang="en-US" altLang="zh-CN" sz="8800" b="1" dirty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S</a:t>
            </a:r>
            <a:r>
              <a:rPr lang="en-US" altLang="zh-CN" sz="8800" b="1" dirty="0" smtClean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tation </a:t>
            </a:r>
            <a:r>
              <a:rPr lang="en-US" altLang="zh-CN" sz="8800" b="1" dirty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to NVR for </a:t>
            </a:r>
            <a:r>
              <a:rPr lang="en-US" altLang="zh-CN" sz="8800" b="1" dirty="0" smtClean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Preview </a:t>
            </a:r>
            <a:r>
              <a:rPr lang="en-US" altLang="zh-CN" sz="8800" b="1" dirty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and </a:t>
            </a:r>
            <a:r>
              <a:rPr lang="en-US" altLang="zh-CN" sz="8800" b="1" dirty="0" smtClean="0">
                <a:latin typeface="Helvetica Now Text Medium" panose="020B0604030202020204" pitchFamily="34" charset="0"/>
                <a:cs typeface="Times New Roman" panose="02020603050405020304" pitchFamily="18" charset="0"/>
              </a:rPr>
              <a:t>Playback </a:t>
            </a:r>
            <a:r>
              <a:rPr lang="en-US" altLang="zh-CN" sz="6600" b="1" dirty="0" smtClean="0">
                <a:solidFill>
                  <a:schemeClr val="bg1">
                    <a:lumMod val="75000"/>
                  </a:schemeClr>
                </a:solidFill>
                <a:latin typeface="Helvetica Now Text Medium" panose="020B060403020202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zh-CN" sz="4800" b="1" dirty="0" smtClean="0">
                <a:solidFill>
                  <a:schemeClr val="bg1">
                    <a:lumMod val="75000"/>
                  </a:schemeClr>
                </a:solidFill>
                <a:latin typeface="Helvetica Now Text Medium" panose="020B0604030202020204" pitchFamily="34" charset="0"/>
                <a:cs typeface="Times New Roman" panose="02020603050405020304" pitchFamily="18" charset="0"/>
              </a:rPr>
              <a:t>Via Web</a:t>
            </a:r>
            <a:endParaRPr lang="en-US" altLang="zh-CN" sz="4800" dirty="0" smtClean="0">
              <a:solidFill>
                <a:schemeClr val="bg1">
                  <a:lumMod val="75000"/>
                </a:schemeClr>
              </a:solidFill>
              <a:latin typeface="Helvetica Now Text Medium" panose="020B060403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圆角矩形 78"/>
          <p:cNvSpPr/>
          <p:nvPr/>
        </p:nvSpPr>
        <p:spPr>
          <a:xfrm>
            <a:off x="923086" y="-382539"/>
            <a:ext cx="497319" cy="3029128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949382" y="3201638"/>
            <a:ext cx="497319" cy="49731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KSO_Shape"/>
          <p:cNvSpPr/>
          <p:nvPr/>
        </p:nvSpPr>
        <p:spPr>
          <a:xfrm>
            <a:off x="2315433" y="9252639"/>
            <a:ext cx="13387976" cy="120194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C00000"/>
              </a:gs>
              <a:gs pos="90000">
                <a:srgbClr val="C00000">
                  <a:alpha val="55000"/>
                </a:srgb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000" b="1" dirty="0" smtClean="0">
                <a:latin typeface="Helvetica Now Text Medium" panose="020B0604030202020204" pitchFamily="34" charset="0"/>
              </a:rPr>
              <a:t>Add Device to NVR</a:t>
            </a:r>
            <a:endParaRPr lang="zh-CN" altLang="zh-CN" sz="4000" dirty="0">
              <a:latin typeface="Helvetica Now Text Medium" panose="020B0604030202020204" pitchFamily="34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493320" y="10676384"/>
            <a:ext cx="1701402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4400" dirty="0" smtClean="0">
                <a:latin typeface="Helvetica Now Text" panose="020B0504030202020204" pitchFamily="34" charset="0"/>
              </a:rPr>
              <a:t>Go to Device Access &gt; Device &gt; Access Control Device, click Add and enter door station information to add door station, click Save.</a:t>
            </a:r>
            <a:endParaRPr lang="en-US" altLang="zh-CN" sz="4400" dirty="0" smtClean="0">
              <a:latin typeface="Helvetica Now Text" panose="020B0504030202020204" pitchFamily="34" charset="0"/>
            </a:endParaRPr>
          </a:p>
          <a:p>
            <a:pPr marL="571500" indent="-5715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altLang="zh-CN" sz="4400" dirty="0">
                <a:latin typeface="Helvetica Now Text" panose="020B0504030202020204" pitchFamily="34" charset="0"/>
              </a:rPr>
              <a:t>The NVR 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firmware 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version should be </a:t>
            </a:r>
            <a:r>
              <a:rPr lang="en-US" altLang="zh-CN" sz="4400" b="1" dirty="0" smtClean="0">
                <a:solidFill>
                  <a:srgbClr val="C00000"/>
                </a:solidFill>
                <a:latin typeface="Helvetica Now Text" panose="020B0504030202020204" pitchFamily="34" charset="0"/>
              </a:rPr>
              <a:t>5.04.050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 or above.</a:t>
            </a:r>
            <a:endParaRPr lang="en-US" altLang="zh-CN" sz="4400" dirty="0" smtClean="0">
              <a:latin typeface="Helvetica Now Text" panose="020B0504030202020204" pitchFamily="34" charset="0"/>
            </a:endParaRPr>
          </a:p>
        </p:txBody>
      </p:sp>
      <p:sp>
        <p:nvSpPr>
          <p:cNvPr id="83" name="KSO_Shape"/>
          <p:cNvSpPr/>
          <p:nvPr/>
        </p:nvSpPr>
        <p:spPr>
          <a:xfrm>
            <a:off x="2306343" y="30290334"/>
            <a:ext cx="13387976" cy="120194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C00000"/>
              </a:gs>
              <a:gs pos="90000">
                <a:srgbClr val="C00000">
                  <a:alpha val="55000"/>
                </a:srgb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000" b="1" dirty="0" smtClean="0">
                <a:latin typeface="Helvetica Now Text Medium" panose="020B0604030202020204" pitchFamily="34" charset="0"/>
              </a:rPr>
              <a:t>Set Recording Schedule</a:t>
            </a:r>
            <a:endParaRPr lang="zh-CN" altLang="zh-CN" sz="4000" dirty="0">
              <a:latin typeface="Helvetica Now Text Medium" panose="020B0604030202020204" pitchFamily="34" charset="0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493320" y="31711507"/>
            <a:ext cx="17014022" cy="200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zh-CN" sz="4400" dirty="0" smtClean="0">
                <a:latin typeface="Helvetica Now Text" panose="020B0504030202020204" pitchFamily="34" charset="0"/>
              </a:rPr>
              <a:t>Go to </a:t>
            </a:r>
            <a:r>
              <a:rPr lang="en-US" altLang="zh-CN" sz="4400" b="1" i="1" dirty="0" smtClean="0">
                <a:solidFill>
                  <a:srgbClr val="C00000"/>
                </a:solidFill>
                <a:latin typeface="Helvetica Now Text" panose="020B0504030202020204" pitchFamily="34" charset="0"/>
              </a:rPr>
              <a:t>Storage Management </a:t>
            </a:r>
            <a:r>
              <a:rPr lang="en-US" altLang="zh-CN" sz="4400" b="1" i="1" dirty="0" smtClean="0">
                <a:solidFill>
                  <a:srgbClr val="C00000"/>
                </a:solidFill>
                <a:latin typeface="Helvetica Now Text" panose="020B0504030202020204" pitchFamily="34" charset="0"/>
              </a:rPr>
              <a:t>&gt; </a:t>
            </a:r>
            <a:r>
              <a:rPr lang="en-US" altLang="zh-CN" sz="4400" b="1" i="1" dirty="0" smtClean="0">
                <a:solidFill>
                  <a:srgbClr val="C00000"/>
                </a:solidFill>
                <a:latin typeface="Helvetica Now Text" panose="020B0504030202020204" pitchFamily="34" charset="0"/>
              </a:rPr>
              <a:t>Storage Schedule &gt; Video Recording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, s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et the schedule, click save.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 </a:t>
            </a:r>
            <a:endParaRPr lang="en-US" altLang="zh-CN" sz="4400" dirty="0" smtClean="0">
              <a:latin typeface="Helvetica Now Text" panose="020B0504030202020204" pitchFamily="34" charset="0"/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23583108" y="19443630"/>
            <a:ext cx="568933" cy="548320"/>
          </a:xfrm>
          <a:prstGeom prst="ellipse">
            <a:avLst/>
          </a:prstGeom>
          <a:gradFill flip="none" rotWithShape="1">
            <a:gsLst>
              <a:gs pos="0">
                <a:srgbClr val="C00000"/>
              </a:gs>
              <a:gs pos="90000">
                <a:srgbClr val="C00000">
                  <a:alpha val="55000"/>
                </a:srgb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latin typeface="Helvetica Now Text Medium" panose="020B0604030202020204" pitchFamily="34" charset="0"/>
              </a:rPr>
              <a:t>2</a:t>
            </a:r>
            <a:endParaRPr lang="zh-CN" altLang="en-US" sz="4000" b="1" dirty="0">
              <a:latin typeface="Helvetica Now Text Medium" panose="020B0604030202020204" pitchFamily="34" charset="0"/>
            </a:endParaRPr>
          </a:p>
        </p:txBody>
      </p:sp>
      <p:sp>
        <p:nvSpPr>
          <p:cNvPr id="86" name="椭圆 85"/>
          <p:cNvSpPr/>
          <p:nvPr/>
        </p:nvSpPr>
        <p:spPr>
          <a:xfrm>
            <a:off x="23583107" y="20286466"/>
            <a:ext cx="568933" cy="548320"/>
          </a:xfrm>
          <a:prstGeom prst="ellipse">
            <a:avLst/>
          </a:prstGeom>
          <a:gradFill flip="none" rotWithShape="1">
            <a:gsLst>
              <a:gs pos="0">
                <a:srgbClr val="C00000"/>
              </a:gs>
              <a:gs pos="90000">
                <a:srgbClr val="C00000">
                  <a:alpha val="55000"/>
                </a:srgb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latin typeface="Helvetica Now Text Medium" panose="020B0604030202020204" pitchFamily="34" charset="0"/>
              </a:rPr>
              <a:t>3</a:t>
            </a:r>
            <a:endParaRPr lang="zh-CN" altLang="en-US" sz="4000" b="1" dirty="0">
              <a:latin typeface="Helvetica Now Text Medium" panose="020B0604030202020204" pitchFamily="34" charset="0"/>
            </a:endParaRPr>
          </a:p>
        </p:txBody>
      </p:sp>
      <p:sp>
        <p:nvSpPr>
          <p:cNvPr id="87" name="KSO_Shape"/>
          <p:cNvSpPr/>
          <p:nvPr/>
        </p:nvSpPr>
        <p:spPr>
          <a:xfrm>
            <a:off x="20672929" y="21604138"/>
            <a:ext cx="2819978" cy="513904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zh-CN" sz="4000" dirty="0">
              <a:latin typeface="Helvetica Now Text Medium" panose="020B0604030202020204" pitchFamily="34" charset="0"/>
            </a:endParaRPr>
          </a:p>
        </p:txBody>
      </p:sp>
      <p:grpSp>
        <p:nvGrpSpPr>
          <p:cNvPr id="90" name="组合 89"/>
          <p:cNvGrpSpPr/>
          <p:nvPr/>
        </p:nvGrpSpPr>
        <p:grpSpPr>
          <a:xfrm>
            <a:off x="1695928" y="13760546"/>
            <a:ext cx="14608806" cy="6675698"/>
            <a:chOff x="1695928" y="8284374"/>
            <a:chExt cx="14608806" cy="6675698"/>
          </a:xfrm>
        </p:grpSpPr>
        <p:pic>
          <p:nvPicPr>
            <p:cNvPr id="91" name="图片 9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5928" y="8284374"/>
              <a:ext cx="14608806" cy="667569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2" name="KSO_Shape"/>
            <p:cNvSpPr/>
            <p:nvPr/>
          </p:nvSpPr>
          <p:spPr>
            <a:xfrm>
              <a:off x="2483021" y="9725431"/>
              <a:ext cx="2251539" cy="51390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3" name="KSO_Shape"/>
            <p:cNvSpPr/>
            <p:nvPr/>
          </p:nvSpPr>
          <p:spPr>
            <a:xfrm>
              <a:off x="1695928" y="11966668"/>
              <a:ext cx="787093" cy="750763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4" name="KSO_Shape"/>
            <p:cNvSpPr/>
            <p:nvPr/>
          </p:nvSpPr>
          <p:spPr>
            <a:xfrm>
              <a:off x="4881088" y="8832977"/>
              <a:ext cx="787093" cy="750763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5" name="KSO_Shape"/>
            <p:cNvSpPr/>
            <p:nvPr/>
          </p:nvSpPr>
          <p:spPr>
            <a:xfrm>
              <a:off x="10306528" y="10956933"/>
              <a:ext cx="5955555" cy="3780585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2483021" y="12067889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1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4286812" y="9708223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2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8" name="椭圆 97"/>
            <p:cNvSpPr/>
            <p:nvPr/>
          </p:nvSpPr>
          <p:spPr>
            <a:xfrm>
              <a:off x="5668181" y="8922301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>
                  <a:latin typeface="Helvetica Now Text Medium" panose="020B0604030202020204" pitchFamily="34" charset="0"/>
                </a:rPr>
                <a:t>3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11367941" y="14031566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4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</p:grpSp>
      <p:pic>
        <p:nvPicPr>
          <p:cNvPr id="100" name="图片 9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6335" y="15014261"/>
            <a:ext cx="3246401" cy="556308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1" name="文本框 100"/>
          <p:cNvSpPr txBox="1"/>
          <p:nvPr/>
        </p:nvSpPr>
        <p:spPr>
          <a:xfrm>
            <a:off x="493320" y="20915667"/>
            <a:ext cx="17014022" cy="200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4400" dirty="0" smtClean="0">
                <a:latin typeface="Helvetica Now Text" panose="020B0504030202020204" pitchFamily="34" charset="0"/>
              </a:rPr>
              <a:t>When add successfully, you can find device status is online, you can also turn to Live View to confirm the live view is normal.</a:t>
            </a:r>
            <a:endParaRPr lang="en-US" altLang="zh-CN" sz="4400" dirty="0" smtClean="0">
              <a:latin typeface="Helvetica Now Text" panose="020B0504030202020204" pitchFamily="34" charset="0"/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1695928" y="23031901"/>
            <a:ext cx="14608806" cy="6675698"/>
            <a:chOff x="1695928" y="22055543"/>
            <a:chExt cx="14608806" cy="6675698"/>
          </a:xfrm>
        </p:grpSpPr>
        <p:pic>
          <p:nvPicPr>
            <p:cNvPr id="103" name="图片 10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5928" y="22055543"/>
              <a:ext cx="14608806" cy="667569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04" name="KSO_Shape"/>
            <p:cNvSpPr/>
            <p:nvPr/>
          </p:nvSpPr>
          <p:spPr>
            <a:xfrm>
              <a:off x="2483021" y="23746985"/>
              <a:ext cx="2553314" cy="363081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05" name="KSO_Shape"/>
            <p:cNvSpPr/>
            <p:nvPr/>
          </p:nvSpPr>
          <p:spPr>
            <a:xfrm>
              <a:off x="1736634" y="22696439"/>
              <a:ext cx="746388" cy="745073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06" name="椭圆 105"/>
            <p:cNvSpPr/>
            <p:nvPr/>
          </p:nvSpPr>
          <p:spPr>
            <a:xfrm>
              <a:off x="2377254" y="22812448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1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07" name="椭圆 106"/>
            <p:cNvSpPr/>
            <p:nvPr/>
          </p:nvSpPr>
          <p:spPr>
            <a:xfrm>
              <a:off x="4881088" y="23654365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2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688308" y="33757439"/>
            <a:ext cx="14624047" cy="6683319"/>
            <a:chOff x="1198041" y="33805588"/>
            <a:chExt cx="14624047" cy="6683319"/>
          </a:xfrm>
        </p:grpSpPr>
        <p:pic>
          <p:nvPicPr>
            <p:cNvPr id="88" name="图片 8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98041" y="33805588"/>
              <a:ext cx="14624047" cy="66833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08" name="KSO_Shape"/>
            <p:cNvSpPr/>
            <p:nvPr/>
          </p:nvSpPr>
          <p:spPr>
            <a:xfrm>
              <a:off x="1736635" y="34609870"/>
              <a:ext cx="1893686" cy="51390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09" name="KSO_Shape"/>
            <p:cNvSpPr/>
            <p:nvPr/>
          </p:nvSpPr>
          <p:spPr>
            <a:xfrm>
              <a:off x="1198042" y="37372774"/>
              <a:ext cx="659324" cy="649541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10" name="KSO_Shape"/>
            <p:cNvSpPr/>
            <p:nvPr/>
          </p:nvSpPr>
          <p:spPr>
            <a:xfrm>
              <a:off x="10413208" y="35325798"/>
              <a:ext cx="5281111" cy="3109482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11" name="椭圆 110"/>
            <p:cNvSpPr/>
            <p:nvPr/>
          </p:nvSpPr>
          <p:spPr>
            <a:xfrm>
              <a:off x="1914796" y="37415232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1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12" name="椭圆 111"/>
            <p:cNvSpPr/>
            <p:nvPr/>
          </p:nvSpPr>
          <p:spPr>
            <a:xfrm>
              <a:off x="3540425" y="34592662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2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11200301" y="37729428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>
                  <a:latin typeface="Helvetica Now Text Medium" panose="020B0604030202020204" pitchFamily="34" charset="0"/>
                </a:rPr>
                <a:t>3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</p:grpSp>
      <p:sp>
        <p:nvSpPr>
          <p:cNvPr id="114" name="文本框 113"/>
          <p:cNvSpPr txBox="1"/>
          <p:nvPr/>
        </p:nvSpPr>
        <p:spPr>
          <a:xfrm>
            <a:off x="493320" y="40518687"/>
            <a:ext cx="17014022" cy="200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zh-CN" sz="4400" dirty="0" smtClean="0">
                <a:latin typeface="Helvetica Now Text" panose="020B0504030202020204" pitchFamily="34" charset="0"/>
              </a:rPr>
              <a:t>Go to </a:t>
            </a:r>
            <a:r>
              <a:rPr lang="en-US" altLang="zh-CN" sz="4400" b="1" i="1" dirty="0" smtClean="0">
                <a:solidFill>
                  <a:srgbClr val="C00000"/>
                </a:solidFill>
                <a:latin typeface="Helvetica Now Text" panose="020B0504030202020204" pitchFamily="34" charset="0"/>
              </a:rPr>
              <a:t>Playback, 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choose</a:t>
            </a:r>
            <a:r>
              <a:rPr lang="en-US" altLang="zh-CN" sz="4400" dirty="0" smtClean="0">
                <a:latin typeface="Helvetica Now Text" panose="020B0504030202020204" pitchFamily="34" charset="0"/>
              </a:rPr>
              <a:t> the channel, you can slide the time bar to check the playback video.</a:t>
            </a:r>
            <a:endParaRPr lang="en-US" altLang="zh-CN" sz="4400" dirty="0" smtClean="0">
              <a:latin typeface="Helvetica Now Text" panose="020B0504030202020204" pitchFamily="34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684497" y="42599218"/>
            <a:ext cx="14631668" cy="6729043"/>
            <a:chOff x="1198041" y="41761018"/>
            <a:chExt cx="14631668" cy="6729043"/>
          </a:xfrm>
        </p:grpSpPr>
        <p:pic>
          <p:nvPicPr>
            <p:cNvPr id="89" name="图片 8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98041" y="41761018"/>
              <a:ext cx="14631668" cy="67290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21" name="KSO_Shape"/>
            <p:cNvSpPr/>
            <p:nvPr/>
          </p:nvSpPr>
          <p:spPr>
            <a:xfrm>
              <a:off x="3908901" y="48023363"/>
              <a:ext cx="11920807" cy="466698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>
              <a:off x="6665841" y="47544747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3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23" name="KSO_Shape"/>
            <p:cNvSpPr/>
            <p:nvPr/>
          </p:nvSpPr>
          <p:spPr>
            <a:xfrm>
              <a:off x="1232871" y="42887238"/>
              <a:ext cx="557829" cy="590778"/>
            </a:xfrm>
            <a:prstGeom prst="roundRect">
              <a:avLst>
                <a:gd name="adj" fmla="val 12437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25" name="KSO_Shape"/>
            <p:cNvSpPr/>
            <p:nvPr/>
          </p:nvSpPr>
          <p:spPr>
            <a:xfrm>
              <a:off x="1832616" y="43266167"/>
              <a:ext cx="2076286" cy="374138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zh-CN" sz="4000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24" name="椭圆 123"/>
            <p:cNvSpPr/>
            <p:nvPr/>
          </p:nvSpPr>
          <p:spPr>
            <a:xfrm>
              <a:off x="1805007" y="42858636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latin typeface="Helvetica Now Text Medium" panose="020B0604030202020204" pitchFamily="34" charset="0"/>
                </a:rPr>
                <a:t>1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  <p:sp>
          <p:nvSpPr>
            <p:cNvPr id="126" name="椭圆 125"/>
            <p:cNvSpPr/>
            <p:nvPr/>
          </p:nvSpPr>
          <p:spPr>
            <a:xfrm>
              <a:off x="3717879" y="43169413"/>
              <a:ext cx="568933" cy="548320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90000">
                  <a:srgbClr val="C00000">
                    <a:alpha val="55000"/>
                  </a:srgbClr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>
                  <a:latin typeface="Helvetica Now Text Medium" panose="020B0604030202020204" pitchFamily="34" charset="0"/>
                </a:rPr>
                <a:t>2</a:t>
              </a:r>
              <a:endParaRPr lang="zh-CN" altLang="en-US" sz="4000" b="1" dirty="0">
                <a:latin typeface="Helvetica Now Text Medium" panose="020B0604030202020204" pitchFamily="34" charset="0"/>
              </a:endParaRPr>
            </a:p>
          </p:txBody>
        </p:sp>
      </p:grpSp>
      <p:sp>
        <p:nvSpPr>
          <p:cNvPr id="127" name="文本框 126"/>
          <p:cNvSpPr txBox="1"/>
          <p:nvPr/>
        </p:nvSpPr>
        <p:spPr>
          <a:xfrm>
            <a:off x="493320" y="7657619"/>
            <a:ext cx="17014022" cy="909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4000" dirty="0">
                <a:latin typeface="Helvetica Now Text" panose="020B0504030202020204" pitchFamily="34" charset="0"/>
              </a:rPr>
              <a:t>Here we take iDS-7716NXI-M4/X </a:t>
            </a:r>
            <a:r>
              <a:rPr lang="en-US" altLang="zh-CN" sz="4000" dirty="0" smtClean="0">
                <a:latin typeface="Helvetica Now Text" panose="020B0504030202020204" pitchFamily="34" charset="0"/>
              </a:rPr>
              <a:t>and DS-KD8003-IME1(B) as an example.    </a:t>
            </a:r>
            <a:endParaRPr lang="en-US" altLang="zh-CN" sz="4000" dirty="0" smtClean="0">
              <a:latin typeface="Helvetica Now Text" panose="020B050403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5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3255</TotalTime>
  <Words>147</Words>
  <Application>Microsoft Office PowerPoint</Application>
  <PresentationFormat>自定义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Helvetica Now Text</vt:lpstr>
      <vt:lpstr>Helvetica Now Text Black</vt:lpstr>
      <vt:lpstr>Helvetica Now Text Medium</vt:lpstr>
      <vt:lpstr>等线</vt:lpstr>
      <vt:lpstr>等线 Light</vt:lpstr>
      <vt:lpstr>Arial</vt:lpstr>
      <vt:lpstr>Calibri</vt:lpstr>
      <vt:lpstr>Calibri Light</vt:lpstr>
      <vt:lpstr>Times New Roman</vt:lpstr>
      <vt:lpstr>Wingdings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张奕波12</dc:creator>
  <cp:lastModifiedBy>Esther.guo</cp:lastModifiedBy>
  <cp:revision>299</cp:revision>
  <dcterms:created xsi:type="dcterms:W3CDTF">2024-03-08T09:35:54Z</dcterms:created>
  <dcterms:modified xsi:type="dcterms:W3CDTF">2025-04-01T07:12:35Z</dcterms:modified>
</cp:coreProperties>
</file>